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Roboto"/>
      <p:regular r:id="rId33"/>
      <p:bold r:id="rId34"/>
      <p:italic r:id="rId35"/>
      <p:boldItalic r:id="rId36"/>
    </p:embeddedFont>
    <p:embeddedFont>
      <p:font typeface="Montserrat"/>
      <p:regular r:id="rId37"/>
      <p:bold r:id="rId38"/>
      <p:italic r:id="rId39"/>
      <p:boldItalic r:id="rId40"/>
    </p:embeddedFont>
    <p:embeddedFont>
      <p:font typeface="Lat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20" Type="http://schemas.openxmlformats.org/officeDocument/2006/relationships/slide" Target="slides/slide15.xml"/><Relationship Id="rId42" Type="http://schemas.openxmlformats.org/officeDocument/2006/relationships/font" Target="fonts/Lato-bold.fntdata"/><Relationship Id="rId41" Type="http://schemas.openxmlformats.org/officeDocument/2006/relationships/font" Target="fonts/Lato-regular.fntdata"/><Relationship Id="rId22" Type="http://schemas.openxmlformats.org/officeDocument/2006/relationships/slide" Target="slides/slide17.xml"/><Relationship Id="rId44" Type="http://schemas.openxmlformats.org/officeDocument/2006/relationships/font" Target="fonts/Lato-boldItalic.fntdata"/><Relationship Id="rId21" Type="http://schemas.openxmlformats.org/officeDocument/2006/relationships/slide" Target="slides/slide16.xml"/><Relationship Id="rId43" Type="http://schemas.openxmlformats.org/officeDocument/2006/relationships/font" Target="fonts/Lato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italic.fntdata"/><Relationship Id="rId12" Type="http://schemas.openxmlformats.org/officeDocument/2006/relationships/slide" Target="slides/slide7.xml"/><Relationship Id="rId34" Type="http://schemas.openxmlformats.org/officeDocument/2006/relationships/font" Target="fonts/Roboto-bold.fntdata"/><Relationship Id="rId15" Type="http://schemas.openxmlformats.org/officeDocument/2006/relationships/slide" Target="slides/slide10.xml"/><Relationship Id="rId37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2.xml"/><Relationship Id="rId39" Type="http://schemas.openxmlformats.org/officeDocument/2006/relationships/font" Target="fonts/Montserrat-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16b8795cc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16b8795cc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164155ae8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164155ae8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15cba0563b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15cba0563b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15cba0563b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15cba0563b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15cba0563b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15cba0563b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169cb1c3be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169cb1c3be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169cb1c3be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169cb1c3be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169cb1c3be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169cb1c3be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169cb1c3be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169cb1c3be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15cba0563b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15cba0563b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16b8795cc0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16b8795cc0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164155ae8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164155ae8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15cba0563b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15cba0563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15cba0563b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15cba0563b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169cb1c3b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169cb1c3b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169cb1c3b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169cb1c3b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169cb1c3b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169cb1c3b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169cb1c3b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169cb1c3b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169cb1c3b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169cb1c3b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15cba0563b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15cba0563b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15cba0563b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15cba0563b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5cb5adfe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15cb5adfe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15cba0563b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15cba0563b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15cba0563b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15cba0563b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6b8795cc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16b8795cc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6b8795cc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6b8795cc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gif"/><Relationship Id="rId4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gif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Programowanie nieliniowe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761175"/>
            <a:ext cx="34707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Jakub Kruszyk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Maciej Duszczak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Sławomir Forszpaniak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Tomasz Sobecki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Metoda Neldera-Meada</a:t>
            </a:r>
            <a:endParaRPr/>
          </a:p>
        </p:txBody>
      </p:sp>
      <p:sp>
        <p:nvSpPr>
          <p:cNvPr id="196" name="Google Shape;196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Rozwiązanie: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6650" y="1740800"/>
            <a:ext cx="17907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Metoda Broydena-Fletchera-Goldfarba-Shanno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1" y="1567550"/>
            <a:ext cx="3639000" cy="29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6575" y="1567550"/>
            <a:ext cx="3881600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Metoda Broydena-Fletchera-Goldfarba-Shanno</a:t>
            </a:r>
            <a:endParaRPr/>
          </a:p>
        </p:txBody>
      </p:sp>
      <p:sp>
        <p:nvSpPr>
          <p:cNvPr id="211" name="Google Shape;211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pl">
                <a:latin typeface="Arial"/>
                <a:ea typeface="Arial"/>
                <a:cs typeface="Arial"/>
                <a:sym typeface="Arial"/>
              </a:rPr>
              <a:t>Metoda Broydena-Fletchera-Goldfarba-Shanno (BFGS)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100">
                <a:latin typeface="Arial"/>
                <a:ea typeface="Arial"/>
                <a:cs typeface="Arial"/>
                <a:sym typeface="Arial"/>
              </a:rPr>
              <a:t>Polega na iteracyjnym znajdowaniu minimum funkcji celu poprzez aktualizację macierzy aproksymującej Hesjan, co pozwala uniknąć bezpośredniego obliczania odwrotności macierzy Hesjana.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100">
                <a:latin typeface="Arial"/>
                <a:ea typeface="Arial"/>
                <a:cs typeface="Arial"/>
                <a:sym typeface="Arial"/>
              </a:rPr>
              <a:t>W każdym kroku iteracji: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AutoNum type="arabicPeriod"/>
            </a:pPr>
            <a:r>
              <a:rPr lang="pl" sz="1100">
                <a:latin typeface="Arial"/>
                <a:ea typeface="Arial"/>
                <a:cs typeface="Arial"/>
                <a:sym typeface="Arial"/>
              </a:rPr>
              <a:t>Wyznaczany jest gradient funkcji w bieżącym punkcie.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AutoNum type="arabicPeriod"/>
            </a:pPr>
            <a:r>
              <a:rPr lang="pl" sz="1100">
                <a:latin typeface="Arial"/>
                <a:ea typeface="Arial"/>
                <a:cs typeface="Arial"/>
                <a:sym typeface="Arial"/>
              </a:rPr>
              <a:t>Aproksymowana jest odwrotność Hesjana na podstawie gradientów z kolejnych iteracji.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AutoNum type="arabicPeriod"/>
            </a:pPr>
            <a:r>
              <a:rPr lang="pl" sz="1100">
                <a:latin typeface="Arial"/>
                <a:ea typeface="Arial"/>
                <a:cs typeface="Arial"/>
                <a:sym typeface="Arial"/>
              </a:rPr>
              <a:t>Wybierany jest kierunek poprawy, a następnie wykonywany jest krok minimalizacyjny wzdłuż tego kierunku.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100">
                <a:latin typeface="Arial"/>
                <a:ea typeface="Arial"/>
                <a:cs typeface="Arial"/>
                <a:sym typeface="Arial"/>
              </a:rPr>
              <a:t>Algorytm kończy pracę, gdy norma gradientu funkcji celu jest mniejsza od zadanej wartości lub długość kroku minimalizacyjnego osiągnie zadaną precyzję.</a:t>
            </a:r>
            <a:r>
              <a:rPr lang="pl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Metoda </a:t>
            </a:r>
            <a:r>
              <a:rPr lang="pl"/>
              <a:t>Broyde</a:t>
            </a:r>
            <a:r>
              <a:rPr lang="pl"/>
              <a:t>na-Fletchera-Goldfarba-Shanno</a:t>
            </a:r>
            <a:endParaRPr/>
          </a:p>
        </p:txBody>
      </p:sp>
      <p:sp>
        <p:nvSpPr>
          <p:cNvPr id="217" name="Google Shape;217;p25"/>
          <p:cNvSpPr txBox="1"/>
          <p:nvPr>
            <p:ph idx="1" type="body"/>
          </p:nvPr>
        </p:nvSpPr>
        <p:spPr>
          <a:xfrm>
            <a:off x="1246475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/>
              <a:t>Funkcja fminunc </a:t>
            </a:r>
            <a:r>
              <a:rPr lang="pl"/>
              <a:t>znajduje minimum nieograniczonej funkcji wielu zmiennych metodą Broydena-Fletchera-Goldfarba-Shanno. 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207"/>
              <a:t>[x, fval] = fminunc(fun, x0,  options)</a:t>
            </a:r>
            <a:endParaRPr sz="12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207"/>
              <a:t>gdzie:</a:t>
            </a:r>
            <a:endParaRPr sz="12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207"/>
              <a:t>fun - funkcja poddawana minimalizacji</a:t>
            </a:r>
            <a:endParaRPr sz="12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207"/>
              <a:t>x0 - punkt początkowy w postaci jednowymiarowego wektora</a:t>
            </a:r>
            <a:endParaRPr sz="1207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 sz="1207"/>
              <a:t>options - opcjonalny argument pozwalający na zmianę parametrów optymalizacji</a:t>
            </a:r>
            <a:r>
              <a:rPr lang="pl"/>
              <a:t>	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Metoda Broydena-Fletchera-Goldfarba-Shanno</a:t>
            </a:r>
            <a:endParaRPr/>
          </a:p>
        </p:txBody>
      </p:sp>
      <p:pic>
        <p:nvPicPr>
          <p:cNvPr id="223" name="Google Shape;2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600" y="1839513"/>
            <a:ext cx="6162675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488" y="690375"/>
            <a:ext cx="5153025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3750" y="1904650"/>
            <a:ext cx="2476500" cy="26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675" y="1522138"/>
            <a:ext cx="6115050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Metoda Broydena-Fletchera-Goldfarba-Shanno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3775" y="860425"/>
            <a:ext cx="4780599" cy="1800418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9"/>
          <p:cNvSpPr txBox="1"/>
          <p:nvPr/>
        </p:nvSpPr>
        <p:spPr>
          <a:xfrm>
            <a:off x="1812125" y="475525"/>
            <a:ext cx="5079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Plik: zad2_fun.m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29"/>
          <p:cNvSpPr txBox="1"/>
          <p:nvPr/>
        </p:nvSpPr>
        <p:spPr>
          <a:xfrm>
            <a:off x="1812125" y="2655425"/>
            <a:ext cx="5079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Plik: zad2.m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3" name="Google Shape;24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1700" y="3040325"/>
            <a:ext cx="4780599" cy="186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7075" y="993875"/>
            <a:ext cx="260985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Programowanie nieliniowe z ograniczeniami</a:t>
            </a:r>
            <a:endParaRPr/>
          </a:p>
        </p:txBody>
      </p:sp>
      <p:sp>
        <p:nvSpPr>
          <p:cNvPr id="254" name="Google Shape;254;p31"/>
          <p:cNvSpPr txBox="1"/>
          <p:nvPr>
            <p:ph idx="1" type="body"/>
          </p:nvPr>
        </p:nvSpPr>
        <p:spPr>
          <a:xfrm>
            <a:off x="1297500" y="1567550"/>
            <a:ext cx="7038900" cy="3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Podstawowe podejście polega na zamianie zadania z ograniczeniami na zadanie bez ograniczeń, najprostszym rozwiązaniem jest modyfikacja funkcji celu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Metoda funkcji kar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l"/>
              <a:t>Wielokrotna modyfikacja funkcji celu, do której wprowadzony został czynnik </a:t>
            </a:r>
            <a:r>
              <a:rPr i="1" lang="pl"/>
              <a:t>“kary” </a:t>
            </a:r>
            <a:r>
              <a:rPr lang="pl"/>
              <a:t>sztucznie </a:t>
            </a:r>
            <a:r>
              <a:rPr lang="pl"/>
              <a:t>zawyżający</a:t>
            </a:r>
            <a:r>
              <a:rPr lang="pl"/>
              <a:t> wartość minimalizacji, który w wyniku iteracji jest modyfikowany i stopniowo zanika gdy spełniane są ograniczenia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Metoda kierunków dopuszczalnych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l"/>
              <a:t>Metoda polega na przeniesieniu punktu początkowego do obszaru dopuszczalnego poprzez minimalizację odległości między punktem a ograniczeniami. Gwarantuje pozostanie w obszarze dopuszczalnym, ale może być kosztowna obliczeniowo przy dużej liczbie ograniczeń.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Metoda rzutu ortogonalnego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l"/>
              <a:t>Znajduje kierunek poprawy funkcji celu, który jednocześnie spełnia ograniczenia. W każdym kroku optymalizuje funkcję wzdłuż dopuszczalnego kierunku, zapewniając efektywne poruszanie się w obszarze dopuszczalnym.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idx="1" type="body"/>
          </p:nvPr>
        </p:nvSpPr>
        <p:spPr>
          <a:xfrm>
            <a:off x="1297500" y="653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l" sz="2200">
                <a:latin typeface="Montserrat"/>
                <a:ea typeface="Montserrat"/>
                <a:cs typeface="Montserrat"/>
                <a:sym typeface="Montserrat"/>
              </a:rPr>
              <a:t>https://github.com/jakubkruszyk/optymalizacja</a:t>
            </a:r>
            <a:endParaRPr/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7425" y="1467700"/>
            <a:ext cx="4055100" cy="315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Programowanie nieliniowe z ograniczeniami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2"/>
          <p:cNvSpPr txBox="1"/>
          <p:nvPr>
            <p:ph idx="1" type="body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Metoda SQP (Sequential Quadratic Programming)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l"/>
              <a:t>Należy do metod modyfikacji kierunku poszukiwań jak i poprawy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l"/>
              <a:t>Iteracyjnie rozwiązuje zadanie programowania kwadratowego, aby kierunek był możliwie bliski kierunkowi metody Newtona, po czym dokonywana jest minimalizacja w kierunku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l"/>
              <a:t>Hesjan uaktualniany jest z zasadami metod zmiennej metryki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Metoda równań Kuhna-Tuckera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l"/>
              <a:t>Najefektywniejsza z metod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l"/>
              <a:t>Ustala warunki optymalności z użyciem mnożników Lagrange’a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4575" y="3085475"/>
            <a:ext cx="2144225" cy="11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Programowanie nieliniowe z ograniczeniami</a:t>
            </a:r>
            <a:endParaRPr/>
          </a:p>
        </p:txBody>
      </p:sp>
      <p:sp>
        <p:nvSpPr>
          <p:cNvPr id="267" name="Google Shape;267;p33"/>
          <p:cNvSpPr txBox="1"/>
          <p:nvPr>
            <p:ph idx="1" type="body"/>
          </p:nvPr>
        </p:nvSpPr>
        <p:spPr>
          <a:xfrm>
            <a:off x="977125" y="913275"/>
            <a:ext cx="7359300" cy="3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pl" sz="1007"/>
              <a:t>Funkcja fmincon</a:t>
            </a:r>
            <a:r>
              <a:rPr lang="pl" sz="1007"/>
              <a:t> znajduje minimum problemu opisanego jako:</a:t>
            </a:r>
            <a:endParaRPr sz="10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0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0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0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pl" sz="1107"/>
              <a:t>[</a:t>
            </a:r>
            <a:r>
              <a:rPr lang="pl" sz="1107"/>
              <a:t>x, fval] = fmincon (fun, x0,  A, b, Aeq, beq, lb, ub, nonlcon, options)</a:t>
            </a:r>
            <a:endParaRPr sz="11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pl" sz="1007"/>
              <a:t>gdzie:</a:t>
            </a:r>
            <a:endParaRPr sz="10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pl" sz="1007"/>
              <a:t>fun - minimalizowana funkcja</a:t>
            </a:r>
            <a:endParaRPr sz="10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pl" sz="1007"/>
              <a:t>x0 - punkt początkowy w postaci jednowymiarowego wektora</a:t>
            </a:r>
            <a:endParaRPr sz="10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pl" sz="1007"/>
              <a:t>A, b - ograniczenia liniowe (nierówności)</a:t>
            </a:r>
            <a:endParaRPr sz="10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pl" sz="1007"/>
              <a:t>Aeq, beq - ograniczenia liniowe (równości)</a:t>
            </a:r>
            <a:endParaRPr sz="10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pl" sz="1007"/>
              <a:t>lb, ub - ograniczenie dolne i górne</a:t>
            </a:r>
            <a:endParaRPr sz="10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pl" sz="1007"/>
              <a:t>nonlcon - ograniczenia nieliniowe reprezentowane jako c(x) oraz ceq(x)</a:t>
            </a:r>
            <a:endParaRPr sz="10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pl" sz="1007"/>
              <a:t>options - opcjonalny parametr pozwalający m.in. na wybór algorytmu optymalizacji (domyślny algorytm: interior-point)</a:t>
            </a:r>
            <a:endParaRPr sz="10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0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0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0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0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852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852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852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rPr lang="pl" sz="852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1085"/>
          </a:p>
        </p:txBody>
      </p:sp>
      <p:pic>
        <p:nvPicPr>
          <p:cNvPr id="268" name="Google Shape;2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6787" y="1167800"/>
            <a:ext cx="2060325" cy="99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Programowanie nieliniowe z ograniczeniami</a:t>
            </a:r>
            <a:endParaRPr/>
          </a:p>
        </p:txBody>
      </p:sp>
      <p:sp>
        <p:nvSpPr>
          <p:cNvPr id="274" name="Google Shape;274;p34"/>
          <p:cNvSpPr txBox="1"/>
          <p:nvPr>
            <p:ph idx="1" type="body"/>
          </p:nvPr>
        </p:nvSpPr>
        <p:spPr>
          <a:xfrm>
            <a:off x="1297500" y="9673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Przykład 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6100" y="1307850"/>
            <a:ext cx="3781700" cy="340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Programowanie nieliniowe z ograniczeniami</a:t>
            </a:r>
            <a:endParaRPr/>
          </a:p>
        </p:txBody>
      </p:sp>
      <p:sp>
        <p:nvSpPr>
          <p:cNvPr id="281" name="Google Shape;281;p35"/>
          <p:cNvSpPr txBox="1"/>
          <p:nvPr>
            <p:ph idx="1" type="body"/>
          </p:nvPr>
        </p:nvSpPr>
        <p:spPr>
          <a:xfrm>
            <a:off x="1297500" y="9673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Przykład 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1" y="1421088"/>
            <a:ext cx="3592638" cy="34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6471" y="2332987"/>
            <a:ext cx="2099925" cy="158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Programowanie nieliniowe z ograniczeniami</a:t>
            </a:r>
            <a:endParaRPr/>
          </a:p>
        </p:txBody>
      </p:sp>
      <p:sp>
        <p:nvSpPr>
          <p:cNvPr id="289" name="Google Shape;289;p36"/>
          <p:cNvSpPr txBox="1"/>
          <p:nvPr>
            <p:ph idx="1" type="body"/>
          </p:nvPr>
        </p:nvSpPr>
        <p:spPr>
          <a:xfrm>
            <a:off x="1297500" y="9673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Zadanie 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/>
              <a:t>Znajdź minimum poniższej funkcji przy zadanych ograniczeniach</a:t>
            </a:r>
            <a:endParaRPr/>
          </a:p>
        </p:txBody>
      </p:sp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475" y="1843088"/>
            <a:ext cx="3829050" cy="14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Programowanie nieliniowe z ograniczeniami</a:t>
            </a:r>
            <a:endParaRPr/>
          </a:p>
        </p:txBody>
      </p:sp>
      <p:sp>
        <p:nvSpPr>
          <p:cNvPr id="296" name="Google Shape;296;p37"/>
          <p:cNvSpPr txBox="1"/>
          <p:nvPr>
            <p:ph idx="1" type="body"/>
          </p:nvPr>
        </p:nvSpPr>
        <p:spPr>
          <a:xfrm>
            <a:off x="1297500" y="9673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Zadanie 1 - rozwiązanie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0650" y="2839475"/>
            <a:ext cx="1242700" cy="179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9075" y="1335875"/>
            <a:ext cx="5345850" cy="147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Programowanie nieliniowe z ograniczeniami</a:t>
            </a:r>
            <a:endParaRPr/>
          </a:p>
        </p:txBody>
      </p:sp>
      <p:sp>
        <p:nvSpPr>
          <p:cNvPr id="304" name="Google Shape;304;p38"/>
          <p:cNvSpPr txBox="1"/>
          <p:nvPr>
            <p:ph idx="1" type="body"/>
          </p:nvPr>
        </p:nvSpPr>
        <p:spPr>
          <a:xfrm>
            <a:off x="1297500" y="9673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Zadanie 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6750" y="1576450"/>
            <a:ext cx="5720400" cy="230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Programowanie nieliniowe z ograniczeniami</a:t>
            </a:r>
            <a:endParaRPr/>
          </a:p>
        </p:txBody>
      </p:sp>
      <p:sp>
        <p:nvSpPr>
          <p:cNvPr id="311" name="Google Shape;311;p39"/>
          <p:cNvSpPr txBox="1"/>
          <p:nvPr>
            <p:ph idx="1" type="body"/>
          </p:nvPr>
        </p:nvSpPr>
        <p:spPr>
          <a:xfrm>
            <a:off x="1297500" y="9673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Zadanie 2 - rozwiązanie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307850"/>
            <a:ext cx="3886200" cy="37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2325" y="2403477"/>
            <a:ext cx="2814075" cy="156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Programowanie nieliniowe bez ograniczeń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l" sz="1500"/>
              <a:t>Szukają minimum lokalnego dowolnej funkcji wielu zmiennych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l" sz="1500"/>
              <a:t>Wymagają podania punktu startowego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l" sz="1500"/>
              <a:t>Metody iteracyjne - powtarzane dopóki obliczone rozwiązanie nie będzie </a:t>
            </a:r>
            <a:r>
              <a:rPr lang="pl" sz="1500"/>
              <a:t>wystarczająco</a:t>
            </a:r>
            <a:r>
              <a:rPr lang="pl" sz="1500"/>
              <a:t> blisko optimum</a:t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Metoda Neldera-Meada</a:t>
            </a:r>
            <a:endParaRPr/>
          </a:p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721650" y="1577250"/>
            <a:ext cx="3927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Polega na przekształcaniu w-wymiarowego simpleksu, czyli figury składającej się z n+1 punktów, gdzie n to liczba zmiennych optymalizowanej funkcji.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/>
              <a:t>W każdym kroku iteracji obliczana jest wartość funkcji w punktach simpleksu. Następnie punkt, w którym wartość funkcji jest największa(najgorsza) zostaje wymieniony.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/>
              <a:t>Algorytm kończy pracę gdy odległość pomiędzy środkiem symetrii simpleksu a jego wierzchołkami przekroczy zadaną wartość.</a:t>
            </a:r>
            <a:endParaRPr/>
          </a:p>
        </p:txBody>
      </p:sp>
      <p:pic>
        <p:nvPicPr>
          <p:cNvPr id="154" name="Google Shape;154;p16" title="https://commons.wikimedia.org/wiki/File:Simplexes.jpg#/media/File:Simplexe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2125" y="1727800"/>
            <a:ext cx="4077974" cy="229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Metoda Neldera-Meada</a:t>
            </a:r>
            <a:endParaRPr/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725" y="1554850"/>
            <a:ext cx="2806825" cy="280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8025" y="1554850"/>
            <a:ext cx="3339014" cy="2806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Metoda Neldera-Meada</a:t>
            </a:r>
            <a:endParaRPr/>
          </a:p>
        </p:txBody>
      </p:sp>
      <p:sp>
        <p:nvSpPr>
          <p:cNvPr id="167" name="Google Shape;167;p18"/>
          <p:cNvSpPr txBox="1"/>
          <p:nvPr>
            <p:ph idx="1" type="body"/>
          </p:nvPr>
        </p:nvSpPr>
        <p:spPr>
          <a:xfrm>
            <a:off x="1297500" y="1086675"/>
            <a:ext cx="7038900" cy="33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/>
              <a:t>Funkcja</a:t>
            </a:r>
            <a:r>
              <a:rPr b="1" lang="pl"/>
              <a:t> fminsearch </a:t>
            </a:r>
            <a:r>
              <a:rPr lang="pl"/>
              <a:t>znajduje minimum lokalne nieograniczonej funkcji wielu zmiennych metodą Neldera-Meada.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207"/>
              <a:t>[x, fval] = fminsearch(fun, x0,  options)</a:t>
            </a:r>
            <a:endParaRPr sz="12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207"/>
              <a:t>gdzie:</a:t>
            </a:r>
            <a:endParaRPr sz="12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207"/>
              <a:t>fun - funkcja poddawana minimalizacji</a:t>
            </a:r>
            <a:endParaRPr sz="12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207"/>
              <a:t>x0 - punkt początkowy w postaci jednowymiarowego wektora</a:t>
            </a:r>
            <a:endParaRPr sz="12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207"/>
              <a:t>options - opcjonalny argument pozwalający na zmianę parametrów optymalizacji</a:t>
            </a:r>
            <a:endParaRPr sz="12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t/>
            </a:r>
            <a:endParaRPr sz="100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4800" y="1537350"/>
            <a:ext cx="2017600" cy="116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Metoda Neldera-Meada</a:t>
            </a:r>
            <a:endParaRPr/>
          </a:p>
        </p:txBody>
      </p:sp>
      <p:sp>
        <p:nvSpPr>
          <p:cNvPr id="174" name="Google Shape;174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Zadanie 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/>
              <a:t>Znajdź minimum poniższej funkcji: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/>
              <a:t>Zapis zmiennych funkcji anonimowych w języku Matlab: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6888" y="2391775"/>
            <a:ext cx="2150227" cy="35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488" y="3540638"/>
            <a:ext cx="2505075" cy="7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Metoda Neldera-Meada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0"/>
          <p:cNvSpPr txBox="1"/>
          <p:nvPr>
            <p:ph idx="1" type="body"/>
          </p:nvPr>
        </p:nvSpPr>
        <p:spPr>
          <a:xfrm>
            <a:off x="1125150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l"/>
              <a:t>Rozwiązanie:</a:t>
            </a:r>
            <a:endParaRPr/>
          </a:p>
        </p:txBody>
      </p:sp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0425" y="1500188"/>
            <a:ext cx="2143125" cy="29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Metoda Neldera-Meada</a:t>
            </a:r>
            <a:endParaRPr/>
          </a:p>
        </p:txBody>
      </p:sp>
      <p:sp>
        <p:nvSpPr>
          <p:cNvPr id="189" name="Google Shape;189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Zadanie 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/>
              <a:t>Znajdź minimum podanej funkcji:</a:t>
            </a:r>
            <a:endParaRPr/>
          </a:p>
        </p:txBody>
      </p:sp>
      <p:pic>
        <p:nvPicPr>
          <p:cNvPr id="190" name="Google Shape;19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7288" y="2423038"/>
            <a:ext cx="2549425" cy="6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